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684" y="114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C63A0-6CC2-4EEB-A9BC-7AA40687480C}" type="datetimeFigureOut">
              <a:rPr lang="nl-NL" smtClean="0"/>
              <a:t>16-10-2026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23B42-171B-47D6-9869-C0A017B13C7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2916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23B42-171B-47D6-9869-C0A017B13C77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2186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B1A64A-4069-8593-B5CC-7658DFB44C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512AD25-B525-55DD-1F0C-6BA1391C6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7D185D-345D-F49C-8DCD-6096BD190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70D3A-A240-4FC9-81C8-C86CA2746440}" type="datetimeFigureOut">
              <a:rPr lang="nl-NL" smtClean="0"/>
              <a:t>16-10-2026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FB60A3C-C9F0-DC3F-FCD2-5E4BF82D8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CDFD2E1-2CD8-4069-FC40-67D609FDA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7AD-5D35-4969-9D10-DCBB0555A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3702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7343D7-841A-F2D4-BE7D-138B62022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5B53F3-2CFE-969B-2FD3-4F1DBA23F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EC5DE1C-3EE3-5D1D-4B3F-54D914312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70D3A-A240-4FC9-81C8-C86CA2746440}" type="datetimeFigureOut">
              <a:rPr lang="nl-NL" smtClean="0"/>
              <a:t>16-10-2026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8E03C89-5192-69E2-6FBE-79ACB04E6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7F94CC0-ED85-4A84-FCDB-CF255472D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7AD-5D35-4969-9D10-DCBB0555A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1306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3A1B2D-805F-6F06-39C7-0981133E1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BD8466E-8313-0A02-F3F4-416DF6327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851D9DD-13F4-0172-5D43-C6FCB94F6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70D3A-A240-4FC9-81C8-C86CA2746440}" type="datetimeFigureOut">
              <a:rPr lang="nl-NL" smtClean="0"/>
              <a:t>16-10-2026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B2B42EF-81B4-2DF9-3C1B-7D4A64D10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EAD4132-7DF5-C4EE-76A6-5A3687CD8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7AD-5D35-4969-9D10-DCBB0555A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2493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168428-24FC-C3F7-67FF-E2B1A241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67FEF5-6DCD-B720-9410-5A492DA047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0899769-6479-540C-F742-2BC1B85046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B09672F-3C31-64A2-14F1-DA55B44B0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70D3A-A240-4FC9-81C8-C86CA2746440}" type="datetimeFigureOut">
              <a:rPr lang="nl-NL" smtClean="0"/>
              <a:t>16-10-2026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03F9DA0-4B0A-4575-5569-0CC82AA0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386F603-BF88-B879-5618-C2642C48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7AD-5D35-4969-9D10-DCBB0555A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6939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C3D77C-B580-A52F-D4A2-48499A685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41D987F-31D7-F30C-1CD4-660A1AD29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4CD1B1D-5417-5F25-12A3-8EFED84699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E4CBDE4-886B-F3D3-5D67-43DC403775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7B31C43-C1CB-8F36-FD77-75E5B3A187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E598A2B-5410-88C8-5F12-A7B5B2B89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70D3A-A240-4FC9-81C8-C86CA2746440}" type="datetimeFigureOut">
              <a:rPr lang="nl-NL" smtClean="0"/>
              <a:t>16-10-2026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B5CCD2C-4A31-155F-8749-1584F65FF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A2D3ABD-EFEF-B7C5-75F4-169C2F69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7AD-5D35-4969-9D10-DCBB0555A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4577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9C051-7F34-4DF3-981F-7612F5D19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A32BE9D-5D9B-1E9F-E705-10BF2C6E5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70D3A-A240-4FC9-81C8-C86CA2746440}" type="datetimeFigureOut">
              <a:rPr lang="nl-NL" smtClean="0"/>
              <a:t>16-10-2026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0BC065C-954E-3A9C-09CB-3A3FE1E46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0E9E88C-1CF1-365B-4481-0AA184BB7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7AD-5D35-4969-9D10-DCBB0555A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3457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3A74453-CDAB-328C-3BA6-C2E31B0E0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70D3A-A240-4FC9-81C8-C86CA2746440}" type="datetimeFigureOut">
              <a:rPr lang="nl-NL" smtClean="0"/>
              <a:t>16-10-2026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0698CA1-507B-1E00-8B4D-737050C71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947672C-BA4D-AE28-67F1-0BBDC2CCB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7AD-5D35-4969-9D10-DCBB0555A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20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26C815-054C-3476-4264-880632B3C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2D83AA-6871-123F-09CE-9C7C4B468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5FECEF-CFC3-1E6B-7900-61C38C428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36217B2-B14C-B5CD-DE6A-57C27684A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70D3A-A240-4FC9-81C8-C86CA2746440}" type="datetimeFigureOut">
              <a:rPr lang="nl-NL" smtClean="0"/>
              <a:t>16-10-2026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E371CA1-4A7F-ABAE-7A47-144ADB2CF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6D54872-862C-10C3-4448-9C3A42591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7AD-5D35-4969-9D10-DCBB0555A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8911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F7CA8D-4453-5D8F-7958-AB3867D21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8BD99C0-1CEA-424F-16AD-31AF7619441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64CE4FF-9885-B236-6A19-4BAC79357B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E8B12C1-A591-2AC2-362D-B5166261E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70D3A-A240-4FC9-81C8-C86CA2746440}" type="datetimeFigureOut">
              <a:rPr lang="nl-NL" smtClean="0"/>
              <a:t>16-10-2026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6601BD0-E7D3-F0F3-14FA-9471A38EE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7DC523E-D5FA-EA32-3A5E-DC5628E45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7AD-5D35-4969-9D10-DCBB0555A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2887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4F5AF8-6694-8F77-6983-575CBF18A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093419D-6CD8-A4C1-14F3-2D711F330A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3513DE4-FDFB-56DD-58D7-BE620C816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70D3A-A240-4FC9-81C8-C86CA2746440}" type="datetimeFigureOut">
              <a:rPr lang="nl-NL" smtClean="0"/>
              <a:t>16-10-2026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AEF57B9-9340-5C72-A7B8-AAE9990BA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ECC77D-E8A5-D684-B7AB-9852246BE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7AD-5D35-4969-9D10-DCBB0555A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207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BA293CF-8804-301B-63F3-5108B19421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C02919C-BA62-3FEC-B472-8EE1BFC73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CCB1EDF-A051-87A9-E63D-795EF45FA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70D3A-A240-4FC9-81C8-C86CA2746440}" type="datetimeFigureOut">
              <a:rPr lang="nl-NL" smtClean="0"/>
              <a:t>16-10-2026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0005420-16B9-A6DF-737A-FCF0A19FC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9983684-3887-F212-379E-15BE4A9F2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4A7AD-5D35-4969-9D10-DCBB0555A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644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A173EC3-650E-B9E3-4502-CED92A469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2C9E0EA-933A-998F-2264-2E8626A64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891D25E-BF4C-6106-E332-8439E6811E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470D3A-A240-4FC9-81C8-C86CA2746440}" type="datetimeFigureOut">
              <a:rPr lang="nl-NL" smtClean="0"/>
              <a:t>16-10-2026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489433E-4704-6A36-124C-709EADF745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77A20A-8B3B-757C-E63D-9294D8D88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14A7AD-5D35-4969-9D10-DCBB0555A561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61BFD3A-B3A7-1B38-954D-87C94A2147F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10000"/>
          </a:blip>
          <a:srcRect l="31164" r="32576" b="646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17F99C-3009-A90E-0431-56AE6BFE8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3467" y="1041400"/>
            <a:ext cx="9144000" cy="2387600"/>
          </a:xfrm>
        </p:spPr>
        <p:txBody>
          <a:bodyPr/>
          <a:lstStyle/>
          <a:p>
            <a:pPr algn="l"/>
            <a:r>
              <a:rPr lang="nl-NL" dirty="0"/>
              <a:t>Uitslag enquête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869286C-EA37-56CC-5807-A7F08DA4F9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612392" y="3429000"/>
            <a:ext cx="9144000" cy="1655762"/>
          </a:xfrm>
        </p:spPr>
        <p:txBody>
          <a:bodyPr/>
          <a:lstStyle/>
          <a:p>
            <a:r>
              <a:rPr lang="nl-NL" dirty="0"/>
              <a:t>Bloeiweek Jutrijp – Hommerts 2026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26ED1E1-70C4-0D4A-D87A-D93B3A9B79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542"/>
          <a:stretch>
            <a:fillRect/>
          </a:stretch>
        </p:blipFill>
        <p:spPr>
          <a:xfrm>
            <a:off x="5075468" y="0"/>
            <a:ext cx="8913909" cy="6858000"/>
          </a:xfrm>
          <a:prstGeom prst="flowChartManualOperation">
            <a:avLst/>
          </a:prstGeom>
        </p:spPr>
      </p:pic>
    </p:spTree>
    <p:extLst>
      <p:ext uri="{BB962C8B-B14F-4D97-AF65-F5344CB8AC3E}">
        <p14:creationId xmlns:p14="http://schemas.microsoft.com/office/powerpoint/2010/main" val="2593469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5A819F-870B-38DE-EB0C-BF8B6C5E7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Enquête in cijfers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9A5E03-0F7F-457A-EF7E-6128B782E0E2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fontAlgn="t"/>
            <a:r>
              <a:rPr lang="en-US" dirty="0"/>
              <a:t>👥 41 </a:t>
            </a:r>
            <a:r>
              <a:rPr lang="en-US" dirty="0" err="1"/>
              <a:t>inwoners</a:t>
            </a:r>
            <a:r>
              <a:rPr lang="en-US" dirty="0"/>
              <a:t> </a:t>
            </a:r>
            <a:r>
              <a:rPr lang="en-US" dirty="0" err="1"/>
              <a:t>vulden</a:t>
            </a:r>
            <a:r>
              <a:rPr lang="en-US" dirty="0"/>
              <a:t> de </a:t>
            </a:r>
            <a:r>
              <a:rPr lang="en-US" dirty="0" err="1"/>
              <a:t>enquête</a:t>
            </a:r>
            <a:r>
              <a:rPr lang="en-US" dirty="0"/>
              <a:t> in</a:t>
            </a:r>
          </a:p>
          <a:p>
            <a:pPr fontAlgn="t"/>
            <a:r>
              <a:rPr lang="en-US" dirty="0"/>
              <a:t>🌱 39 </a:t>
            </a:r>
            <a:r>
              <a:rPr lang="en-US" dirty="0" err="1"/>
              <a:t>deelnemers</a:t>
            </a:r>
            <a:r>
              <a:rPr lang="en-US" dirty="0"/>
              <a:t> </a:t>
            </a:r>
            <a:r>
              <a:rPr lang="en-US" dirty="0" err="1"/>
              <a:t>hebben</a:t>
            </a:r>
            <a:r>
              <a:rPr lang="en-US" dirty="0"/>
              <a:t> </a:t>
            </a:r>
            <a:r>
              <a:rPr lang="en-US" dirty="0" err="1"/>
              <a:t>één</a:t>
            </a:r>
            <a:r>
              <a:rPr lang="en-US" dirty="0"/>
              <a:t> of </a:t>
            </a:r>
            <a:r>
              <a:rPr lang="en-US" dirty="0" err="1"/>
              <a:t>meer</a:t>
            </a:r>
            <a:r>
              <a:rPr lang="en-US" dirty="0"/>
              <a:t> activiteiten bezocht</a:t>
            </a:r>
          </a:p>
          <a:p>
            <a:pPr fontAlgn="t"/>
            <a:r>
              <a:rPr lang="en-US" dirty="0"/>
              <a:t>📊 </a:t>
            </a:r>
            <a:r>
              <a:rPr lang="en-US" dirty="0" err="1"/>
              <a:t>Gemiddelde</a:t>
            </a:r>
            <a:r>
              <a:rPr lang="en-US" dirty="0"/>
              <a:t> </a:t>
            </a:r>
            <a:r>
              <a:rPr lang="en-US" dirty="0" err="1"/>
              <a:t>waardering</a:t>
            </a:r>
            <a:r>
              <a:rPr lang="en-US" dirty="0"/>
              <a:t>: 8,1</a:t>
            </a:r>
          </a:p>
          <a:p>
            <a:pPr fontAlgn="t"/>
            <a:r>
              <a:rPr lang="en-US" dirty="0"/>
              <a:t>👍 De </a:t>
            </a:r>
            <a:r>
              <a:rPr lang="en-US" dirty="0" err="1"/>
              <a:t>meeste</a:t>
            </a:r>
            <a:r>
              <a:rPr lang="en-US" dirty="0"/>
              <a:t> </a:t>
            </a:r>
            <a:r>
              <a:rPr lang="en-US" dirty="0" err="1"/>
              <a:t>deelnemers</a:t>
            </a:r>
            <a:r>
              <a:rPr lang="en-US" dirty="0"/>
              <a:t> </a:t>
            </a:r>
            <a:r>
              <a:rPr lang="en-US" dirty="0" err="1"/>
              <a:t>gaven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8 of 9</a:t>
            </a:r>
          </a:p>
          <a:p>
            <a:pPr fontAlgn="t"/>
            <a:r>
              <a:rPr lang="en-US" dirty="0"/>
              <a:t>ℹ️ 2 </a:t>
            </a:r>
            <a:r>
              <a:rPr lang="en-US" dirty="0" err="1"/>
              <a:t>respondenten</a:t>
            </a:r>
            <a:r>
              <a:rPr lang="en-US" dirty="0"/>
              <a:t> </a:t>
            </a:r>
            <a:r>
              <a:rPr lang="en-US" dirty="0" err="1"/>
              <a:t>waren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aanwezig</a:t>
            </a:r>
            <a:r>
              <a:rPr lang="en-US" dirty="0"/>
              <a:t> </a:t>
            </a:r>
            <a:r>
              <a:rPr lang="en-US" dirty="0" err="1"/>
              <a:t>tijdens</a:t>
            </a:r>
            <a:r>
              <a:rPr lang="en-US" dirty="0"/>
              <a:t> de </a:t>
            </a:r>
            <a:r>
              <a:rPr lang="en-US" dirty="0" err="1"/>
              <a:t>Bloeiweek</a:t>
            </a:r>
            <a:endParaRPr lang="en-US" dirty="0"/>
          </a:p>
          <a:p>
            <a:pPr fontAlgn="t"/>
            <a:r>
              <a:rPr lang="en-US" dirty="0"/>
              <a:t>📝 </a:t>
            </a:r>
            <a:r>
              <a:rPr lang="en-US" dirty="0" err="1"/>
              <a:t>Eén</a:t>
            </a:r>
            <a:r>
              <a:rPr lang="en-US" dirty="0"/>
              <a:t> respondent </a:t>
            </a:r>
            <a:r>
              <a:rPr lang="en-US" dirty="0" err="1"/>
              <a:t>gaf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5. </a:t>
            </a:r>
            <a:r>
              <a:rPr lang="en-US" dirty="0" err="1"/>
              <a:t>Uit</a:t>
            </a:r>
            <a:r>
              <a:rPr lang="en-US" dirty="0"/>
              <a:t> de </a:t>
            </a:r>
            <a:r>
              <a:rPr lang="en-US" dirty="0" err="1"/>
              <a:t>toelichting</a:t>
            </a:r>
            <a:r>
              <a:rPr lang="en-US" dirty="0"/>
              <a:t> </a:t>
            </a:r>
            <a:r>
              <a:rPr lang="en-US" dirty="0" err="1"/>
              <a:t>blijkt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persoon</a:t>
            </a:r>
            <a:r>
              <a:rPr lang="en-US" dirty="0"/>
              <a:t> </a:t>
            </a:r>
            <a:r>
              <a:rPr lang="en-US" dirty="0" err="1"/>
              <a:t>alleen</a:t>
            </a:r>
            <a:r>
              <a:rPr lang="en-US" dirty="0"/>
              <a:t> </a:t>
            </a:r>
            <a:r>
              <a:rPr lang="en-US" dirty="0" err="1"/>
              <a:t>deelnam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"</a:t>
            </a:r>
            <a:r>
              <a:rPr lang="en-US" dirty="0" err="1"/>
              <a:t>Meuk</a:t>
            </a:r>
            <a:r>
              <a:rPr lang="en-US" dirty="0"/>
              <a:t> is Leuk",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activiteit</a:t>
            </a:r>
            <a:r>
              <a:rPr lang="en-US" dirty="0"/>
              <a:t> </a:t>
            </a:r>
            <a:r>
              <a:rPr lang="en-US" dirty="0" err="1"/>
              <a:t>waarvan</a:t>
            </a:r>
            <a:r>
              <a:rPr lang="en-US" dirty="0"/>
              <a:t> </a:t>
            </a:r>
            <a:r>
              <a:rPr lang="en-US" dirty="0" err="1"/>
              <a:t>meerdere</a:t>
            </a:r>
            <a:r>
              <a:rPr lang="en-US" dirty="0"/>
              <a:t> </a:t>
            </a:r>
            <a:r>
              <a:rPr lang="en-US" dirty="0" err="1"/>
              <a:t>respondenten</a:t>
            </a:r>
            <a:r>
              <a:rPr lang="en-US" dirty="0"/>
              <a:t> </a:t>
            </a:r>
            <a:r>
              <a:rPr lang="en-US" dirty="0" err="1"/>
              <a:t>aangaven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meer</a:t>
            </a:r>
            <a:r>
              <a:rPr lang="en-US" dirty="0"/>
              <a:t> </a:t>
            </a:r>
            <a:r>
              <a:rPr lang="en-US" dirty="0" err="1"/>
              <a:t>promotie</a:t>
            </a:r>
            <a:r>
              <a:rPr lang="en-US" dirty="0"/>
              <a:t> had </a:t>
            </a:r>
            <a:r>
              <a:rPr lang="en-US" dirty="0" err="1"/>
              <a:t>kunnen</a:t>
            </a:r>
            <a:r>
              <a:rPr lang="en-US" dirty="0"/>
              <a:t> </a:t>
            </a:r>
            <a:r>
              <a:rPr lang="en-US" dirty="0" err="1"/>
              <a:t>gebruiken</a:t>
            </a:r>
            <a:r>
              <a:rPr lang="en-US" dirty="0"/>
              <a:t>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9672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635E4F-CDBE-BAB1-FBD4-5E435EF3F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nl-NL" dirty="0"/>
              <a:t>Welk cijfer geef je de bloeiweek als geheel?</a:t>
            </a:r>
          </a:p>
        </p:txBody>
      </p:sp>
      <p:pic>
        <p:nvPicPr>
          <p:cNvPr id="4" name="Tijdelijke aanduiding voor inhoud 3" descr="Diagram met antwoorden op het Formulier. Titel van de vraag: 1. Welk cijfer geef je de Bloeiweek als geheel?. Aantal antwoorden: 41 antwoorden.">
            <a:extLst>
              <a:ext uri="{FF2B5EF4-FFF2-40B4-BE49-F238E27FC236}">
                <a16:creationId xmlns:a16="http://schemas.microsoft.com/office/drawing/2014/main" id="{DB4E75EE-E6B9-5710-54EA-B968F307A6F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52500" y="2113439"/>
            <a:ext cx="7315200" cy="3474720"/>
          </a:xfrm>
          <a:prstGeom prst="rect">
            <a:avLst/>
          </a:prstGeom>
          <a:noFill/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B2FE800-2328-CF58-9724-D18A407382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72474" y="1825625"/>
            <a:ext cx="2981325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De </a:t>
            </a:r>
            <a:r>
              <a:rPr lang="en-US" dirty="0" err="1"/>
              <a:t>eerste</a:t>
            </a:r>
            <a:r>
              <a:rPr lang="en-US" dirty="0"/>
              <a:t> </a:t>
            </a:r>
            <a:r>
              <a:rPr lang="en-US" dirty="0" err="1"/>
              <a:t>Bloeiweek</a:t>
            </a:r>
            <a:r>
              <a:rPr lang="en-US" dirty="0"/>
              <a:t> </a:t>
            </a:r>
            <a:r>
              <a:rPr lang="en-US" dirty="0" err="1"/>
              <a:t>wordt</a:t>
            </a:r>
            <a:r>
              <a:rPr lang="en-US" dirty="0"/>
              <a:t> door </a:t>
            </a:r>
            <a:r>
              <a:rPr lang="en-US" dirty="0" err="1"/>
              <a:t>deelnemers</a:t>
            </a:r>
            <a:r>
              <a:rPr lang="en-US" dirty="0"/>
              <a:t> </a:t>
            </a:r>
            <a:r>
              <a:rPr lang="en-US" dirty="0" err="1"/>
              <a:t>gewaardeerd</a:t>
            </a:r>
            <a:r>
              <a:rPr lang="en-US" dirty="0"/>
              <a:t> met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gemiddeld</a:t>
            </a:r>
            <a:r>
              <a:rPr lang="en-US" dirty="0"/>
              <a:t> </a:t>
            </a:r>
            <a:r>
              <a:rPr lang="en-US" dirty="0" err="1"/>
              <a:t>cijfer</a:t>
            </a:r>
            <a:r>
              <a:rPr lang="en-US" dirty="0"/>
              <a:t> van </a:t>
            </a:r>
            <a:r>
              <a:rPr lang="en-US" b="1" dirty="0"/>
              <a:t>8,1</a:t>
            </a:r>
            <a:r>
              <a:rPr lang="en-US" dirty="0"/>
              <a:t>. De </a:t>
            </a:r>
            <a:r>
              <a:rPr lang="en-US" dirty="0" err="1"/>
              <a:t>meeste</a:t>
            </a:r>
            <a:r>
              <a:rPr lang="en-US" dirty="0"/>
              <a:t> </a:t>
            </a:r>
            <a:r>
              <a:rPr lang="en-US" dirty="0" err="1"/>
              <a:t>deelnemers</a:t>
            </a:r>
            <a:r>
              <a:rPr lang="en-US" dirty="0"/>
              <a:t> </a:t>
            </a:r>
            <a:r>
              <a:rPr lang="en-US" dirty="0" err="1"/>
              <a:t>geven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b="1" dirty="0"/>
              <a:t>8 of 9</a:t>
            </a:r>
            <a:r>
              <a:rPr lang="en-US" dirty="0"/>
              <a:t>, wat </a:t>
            </a:r>
            <a:r>
              <a:rPr lang="en-US" dirty="0" err="1"/>
              <a:t>laat</a:t>
            </a:r>
            <a:r>
              <a:rPr lang="en-US" dirty="0"/>
              <a:t> </a:t>
            </a:r>
            <a:r>
              <a:rPr lang="en-US" dirty="0" err="1"/>
              <a:t>zien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de week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zeer</a:t>
            </a:r>
            <a:r>
              <a:rPr lang="en-US" dirty="0"/>
              <a:t> </a:t>
            </a:r>
            <a:r>
              <a:rPr lang="en-US" dirty="0" err="1"/>
              <a:t>positief</a:t>
            </a:r>
            <a:r>
              <a:rPr lang="en-US" dirty="0"/>
              <a:t> is </a:t>
            </a:r>
            <a:r>
              <a:rPr lang="en-US" dirty="0" err="1"/>
              <a:t>ervaren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916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D603794A-98BD-21C7-8351-D14CC24C8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Welke activiteiten heb je bezocht?</a:t>
            </a:r>
          </a:p>
        </p:txBody>
      </p:sp>
      <p:pic>
        <p:nvPicPr>
          <p:cNvPr id="5" name="Tijdelijke aanduiding voor inhoud 4" descr="Diagram met antwoorden op het Formulier. Titel van de vraag: 2. Welke activiteit(en) heb je bezocht? (meerdere antwoorden mogelijk). Aantal antwoorden: 41 antwoorden.">
            <a:extLst>
              <a:ext uri="{FF2B5EF4-FFF2-40B4-BE49-F238E27FC236}">
                <a16:creationId xmlns:a16="http://schemas.microsoft.com/office/drawing/2014/main" id="{DD0501B1-23AD-A223-74C0-3AFFBA6349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2436" b="11603"/>
          <a:stretch>
            <a:fillRect/>
          </a:stretch>
        </p:blipFill>
        <p:spPr>
          <a:xfrm>
            <a:off x="1738313" y="1363147"/>
            <a:ext cx="8715374" cy="54948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5765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E5D6CF4-6277-4CEB-F2C9-DC23A78BD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Wat </a:t>
            </a:r>
            <a:r>
              <a:rPr lang="en-US" dirty="0" err="1"/>
              <a:t>vonden</a:t>
            </a:r>
            <a:r>
              <a:rPr lang="en-US" dirty="0"/>
              <a:t> de </a:t>
            </a:r>
            <a:r>
              <a:rPr lang="en-US" dirty="0" err="1"/>
              <a:t>deelnemers</a:t>
            </a:r>
            <a:r>
              <a:rPr lang="en-US" dirty="0"/>
              <a:t> het </a:t>
            </a:r>
            <a:r>
              <a:rPr lang="en-US" dirty="0" err="1"/>
              <a:t>leukst</a:t>
            </a:r>
            <a:r>
              <a:rPr lang="en-US" dirty="0"/>
              <a:t>?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DC5FA14-FAF0-4347-7D39-60DFE7238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numCol="2">
            <a:normAutofit fontScale="77500" lnSpcReduction="20000"/>
          </a:bodyPr>
          <a:lstStyle/>
          <a:p>
            <a:pPr marL="0" indent="0" fontAlgn="t">
              <a:buNone/>
            </a:pPr>
            <a:r>
              <a:rPr lang="en-US" dirty="0"/>
              <a:t>✅ </a:t>
            </a:r>
            <a:r>
              <a:rPr lang="en-US" b="1" dirty="0" err="1"/>
              <a:t>Ontmoeting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verbinding</a:t>
            </a:r>
            <a:endParaRPr lang="en-US" dirty="0"/>
          </a:p>
          <a:p>
            <a:pPr marL="800100" lvl="1" indent="-342900" fontAlgn="t"/>
            <a:r>
              <a:rPr lang="en-US" dirty="0" err="1"/>
              <a:t>Nieuwe</a:t>
            </a:r>
            <a:r>
              <a:rPr lang="en-US" dirty="0"/>
              <a:t> </a:t>
            </a:r>
            <a:r>
              <a:rPr lang="en-US" dirty="0" err="1"/>
              <a:t>mensen</a:t>
            </a:r>
            <a:r>
              <a:rPr lang="en-US" dirty="0"/>
              <a:t> </a:t>
            </a:r>
            <a:r>
              <a:rPr lang="en-US" dirty="0" err="1"/>
              <a:t>leren</a:t>
            </a:r>
            <a:r>
              <a:rPr lang="en-US" dirty="0"/>
              <a:t> </a:t>
            </a:r>
            <a:r>
              <a:rPr lang="en-US" dirty="0" err="1"/>
              <a:t>kennen</a:t>
            </a:r>
            <a:endParaRPr lang="en-US" dirty="0"/>
          </a:p>
          <a:p>
            <a:pPr marL="800100" lvl="1" indent="-342900" fontAlgn="t"/>
            <a:r>
              <a:rPr lang="en-US" dirty="0"/>
              <a:t>Contact </a:t>
            </a:r>
            <a:r>
              <a:rPr lang="en-US" dirty="0" err="1"/>
              <a:t>buiten</a:t>
            </a:r>
            <a:r>
              <a:rPr lang="en-US" dirty="0"/>
              <a:t> de eigen </a:t>
            </a:r>
            <a:r>
              <a:rPr lang="en-US" dirty="0" err="1"/>
              <a:t>vriendenkring</a:t>
            </a:r>
            <a:endParaRPr lang="en-US" dirty="0"/>
          </a:p>
          <a:p>
            <a:pPr marL="800100" lvl="1" indent="-342900" fontAlgn="t"/>
            <a:r>
              <a:rPr lang="en-US" dirty="0"/>
              <a:t>Meer </a:t>
            </a:r>
            <a:r>
              <a:rPr lang="en-US" dirty="0" err="1"/>
              <a:t>verbinding</a:t>
            </a:r>
            <a:r>
              <a:rPr lang="en-US" dirty="0"/>
              <a:t> in het </a:t>
            </a:r>
            <a:r>
              <a:rPr lang="en-US" dirty="0" err="1"/>
              <a:t>dorp</a:t>
            </a:r>
            <a:endParaRPr lang="en-US" dirty="0"/>
          </a:p>
          <a:p>
            <a:pPr marL="800100" lvl="1" indent="-342900" fontAlgn="t"/>
            <a:endParaRPr lang="en-US" dirty="0"/>
          </a:p>
          <a:p>
            <a:pPr fontAlgn="t">
              <a:buNone/>
            </a:pPr>
            <a:r>
              <a:rPr lang="en-US" dirty="0"/>
              <a:t>✅ </a:t>
            </a:r>
            <a:r>
              <a:rPr lang="en-US" b="1" dirty="0" err="1"/>
              <a:t>Actief</a:t>
            </a:r>
            <a:r>
              <a:rPr lang="en-US" b="1" dirty="0"/>
              <a:t> </a:t>
            </a:r>
            <a:r>
              <a:rPr lang="en-US" b="1" dirty="0" err="1"/>
              <a:t>bezig</a:t>
            </a:r>
            <a:r>
              <a:rPr lang="en-US" b="1" dirty="0"/>
              <a:t> </a:t>
            </a:r>
            <a:r>
              <a:rPr lang="en-US" b="1" dirty="0" err="1"/>
              <a:t>zijn</a:t>
            </a:r>
            <a:endParaRPr lang="en-US" dirty="0"/>
          </a:p>
          <a:p>
            <a:pPr marL="800100" lvl="1" indent="-342900" fontAlgn="t"/>
            <a:r>
              <a:rPr lang="en-US" dirty="0"/>
              <a:t>Rinne </a:t>
            </a:r>
            <a:r>
              <a:rPr lang="en-US" dirty="0" err="1"/>
              <a:t>nei</a:t>
            </a:r>
            <a:r>
              <a:rPr lang="en-US" dirty="0"/>
              <a:t> de Sinne</a:t>
            </a:r>
          </a:p>
          <a:p>
            <a:pPr marL="800100" lvl="1" indent="-342900" fontAlgn="t"/>
            <a:r>
              <a:rPr lang="en-US" dirty="0" err="1"/>
              <a:t>Fietsen</a:t>
            </a:r>
            <a:r>
              <a:rPr lang="en-US" dirty="0"/>
              <a:t>, </a:t>
            </a:r>
            <a:r>
              <a:rPr lang="en-US" dirty="0" err="1"/>
              <a:t>wandelen</a:t>
            </a:r>
            <a:r>
              <a:rPr lang="en-US" dirty="0"/>
              <a:t>, </a:t>
            </a:r>
            <a:r>
              <a:rPr lang="en-US" dirty="0" err="1"/>
              <a:t>hardlopen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zwemmen</a:t>
            </a:r>
            <a:endParaRPr lang="en-US" dirty="0"/>
          </a:p>
          <a:p>
            <a:pPr marL="800100" lvl="1" indent="-342900" fontAlgn="t"/>
            <a:r>
              <a:rPr lang="en-US" dirty="0" err="1"/>
              <a:t>Gezondheid</a:t>
            </a:r>
            <a:r>
              <a:rPr lang="en-US" dirty="0"/>
              <a:t> </a:t>
            </a:r>
            <a:r>
              <a:rPr lang="en-US" dirty="0" err="1"/>
              <a:t>combineren</a:t>
            </a:r>
            <a:r>
              <a:rPr lang="en-US" dirty="0"/>
              <a:t> met </a:t>
            </a:r>
            <a:r>
              <a:rPr lang="en-US" dirty="0" err="1"/>
              <a:t>gezelligheid</a:t>
            </a:r>
            <a:endParaRPr lang="en-US" dirty="0"/>
          </a:p>
          <a:p>
            <a:pPr marL="800100" lvl="1" indent="-342900" fontAlgn="t"/>
            <a:endParaRPr lang="en-US" dirty="0"/>
          </a:p>
          <a:p>
            <a:pPr fontAlgn="t">
              <a:buNone/>
            </a:pPr>
            <a:r>
              <a:rPr lang="en-US" dirty="0"/>
              <a:t>✅ </a:t>
            </a:r>
            <a:r>
              <a:rPr lang="en-US" b="1" dirty="0" err="1"/>
              <a:t>Inspirerende</a:t>
            </a:r>
            <a:r>
              <a:rPr lang="en-US" b="1" dirty="0"/>
              <a:t> </a:t>
            </a:r>
            <a:r>
              <a:rPr lang="en-US" b="1" dirty="0" err="1"/>
              <a:t>lezingen</a:t>
            </a:r>
            <a:endParaRPr lang="en-US" dirty="0"/>
          </a:p>
          <a:p>
            <a:pPr marL="800100" lvl="1" indent="-342900" fontAlgn="t"/>
            <a:r>
              <a:rPr lang="en-US" dirty="0" err="1"/>
              <a:t>Bijen</a:t>
            </a:r>
            <a:r>
              <a:rPr lang="en-US" dirty="0"/>
              <a:t>, </a:t>
            </a:r>
            <a:r>
              <a:rPr lang="en-US" dirty="0" err="1"/>
              <a:t>vogelwacht</a:t>
            </a:r>
            <a:r>
              <a:rPr lang="en-US" dirty="0"/>
              <a:t>/</a:t>
            </a:r>
            <a:r>
              <a:rPr lang="en-US" dirty="0" err="1"/>
              <a:t>jagers</a:t>
            </a:r>
            <a:r>
              <a:rPr lang="en-US" dirty="0"/>
              <a:t>, Sun &amp; Fit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Preek</a:t>
            </a:r>
            <a:r>
              <a:rPr lang="en-US" dirty="0"/>
              <a:t> van de Leek</a:t>
            </a:r>
          </a:p>
          <a:p>
            <a:pPr marL="800100" lvl="1" indent="-342900" fontAlgn="t"/>
            <a:r>
              <a:rPr lang="en-US" dirty="0"/>
              <a:t>Veel </a:t>
            </a:r>
            <a:r>
              <a:rPr lang="en-US" dirty="0" err="1"/>
              <a:t>waardering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kennis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enthousiasme</a:t>
            </a:r>
            <a:r>
              <a:rPr lang="en-US" dirty="0"/>
              <a:t> van </a:t>
            </a:r>
            <a:r>
              <a:rPr lang="en-US" dirty="0" err="1"/>
              <a:t>dorpsgenoten</a:t>
            </a:r>
            <a:endParaRPr lang="en-US" dirty="0"/>
          </a:p>
          <a:p>
            <a:pPr marL="457200" lvl="1" indent="0" fontAlgn="t">
              <a:buNone/>
            </a:pPr>
            <a:endParaRPr lang="en-US" dirty="0"/>
          </a:p>
          <a:p>
            <a:pPr fontAlgn="t">
              <a:buNone/>
            </a:pPr>
            <a:r>
              <a:rPr lang="en-US" dirty="0"/>
              <a:t>✅ </a:t>
            </a:r>
            <a:r>
              <a:rPr lang="en-US" b="1" dirty="0"/>
              <a:t>Grote </a:t>
            </a:r>
            <a:r>
              <a:rPr lang="en-US" b="1" dirty="0" err="1"/>
              <a:t>variatie</a:t>
            </a:r>
            <a:r>
              <a:rPr lang="en-US" b="1" dirty="0"/>
              <a:t> in activiteiten</a:t>
            </a:r>
            <a:endParaRPr lang="en-US" dirty="0"/>
          </a:p>
          <a:p>
            <a:pPr marL="800100" lvl="1" indent="-342900" fontAlgn="t"/>
            <a:r>
              <a:rPr lang="en-US" dirty="0"/>
              <a:t>Voor jong </a:t>
            </a:r>
            <a:r>
              <a:rPr lang="en-US" dirty="0" err="1"/>
              <a:t>en</a:t>
            </a:r>
            <a:r>
              <a:rPr lang="en-US" dirty="0"/>
              <a:t> oud</a:t>
            </a:r>
          </a:p>
          <a:p>
            <a:pPr marL="800100" lvl="1" indent="-342900" fontAlgn="t"/>
            <a:r>
              <a:rPr lang="en-US" dirty="0"/>
              <a:t>Voor </a:t>
            </a:r>
            <a:r>
              <a:rPr lang="en-US" dirty="0" err="1"/>
              <a:t>iedereen</a:t>
            </a:r>
            <a:r>
              <a:rPr lang="en-US" dirty="0"/>
              <a:t> was </a:t>
            </a:r>
            <a:r>
              <a:rPr lang="en-US" dirty="0" err="1"/>
              <a:t>wel</a:t>
            </a:r>
            <a:r>
              <a:rPr lang="en-US" dirty="0"/>
              <a:t> </a:t>
            </a:r>
            <a:r>
              <a:rPr lang="en-US" dirty="0" err="1"/>
              <a:t>iets</a:t>
            </a:r>
            <a:r>
              <a:rPr lang="en-US" dirty="0"/>
              <a:t> </a:t>
            </a:r>
            <a:r>
              <a:rPr lang="en-US" dirty="0" err="1"/>
              <a:t>interessants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vinden</a:t>
            </a:r>
            <a:endParaRPr lang="en-US" dirty="0"/>
          </a:p>
          <a:p>
            <a:pPr marL="800100" lvl="1" indent="-342900" fontAlgn="t"/>
            <a:endParaRPr lang="en-US" dirty="0"/>
          </a:p>
          <a:p>
            <a:pPr fontAlgn="t">
              <a:buNone/>
            </a:pPr>
            <a:r>
              <a:rPr lang="en-US" dirty="0"/>
              <a:t>✅ </a:t>
            </a:r>
            <a:r>
              <a:rPr lang="en-US" b="1" dirty="0" err="1"/>
              <a:t>Gezellige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laagdrempelige</a:t>
            </a:r>
            <a:r>
              <a:rPr lang="en-US" b="1" dirty="0"/>
              <a:t> </a:t>
            </a:r>
            <a:r>
              <a:rPr lang="en-US" b="1" dirty="0" err="1"/>
              <a:t>sfeer</a:t>
            </a:r>
            <a:endParaRPr lang="en-US" dirty="0"/>
          </a:p>
          <a:p>
            <a:pPr marL="800100" lvl="1" indent="-342900" fontAlgn="t"/>
            <a:r>
              <a:rPr lang="en-US" dirty="0" err="1"/>
              <a:t>Gemoedelijk</a:t>
            </a:r>
            <a:r>
              <a:rPr lang="en-US" dirty="0"/>
              <a:t> </a:t>
            </a:r>
            <a:r>
              <a:rPr lang="en-US" dirty="0" err="1"/>
              <a:t>karakter</a:t>
            </a:r>
            <a:endParaRPr lang="en-US" dirty="0"/>
          </a:p>
          <a:p>
            <a:pPr marL="800100" lvl="1" indent="-342900" fontAlgn="t"/>
            <a:r>
              <a:rPr lang="en-US" dirty="0"/>
              <a:t>Samen de </a:t>
            </a:r>
            <a:r>
              <a:rPr lang="en-US" dirty="0" err="1"/>
              <a:t>schouders</a:t>
            </a:r>
            <a:r>
              <a:rPr lang="en-US" dirty="0"/>
              <a:t> </a:t>
            </a:r>
            <a:r>
              <a:rPr lang="en-US" dirty="0" err="1"/>
              <a:t>eronder</a:t>
            </a:r>
            <a:endParaRPr lang="en-US" dirty="0"/>
          </a:p>
          <a:p>
            <a:pPr marL="800100" lvl="1" indent="-342900" fontAlgn="t"/>
            <a:r>
              <a:rPr lang="en-US" dirty="0"/>
              <a:t>Trots op wat er in het </a:t>
            </a:r>
            <a:r>
              <a:rPr lang="en-US" dirty="0" err="1"/>
              <a:t>dorp</a:t>
            </a:r>
            <a:r>
              <a:rPr lang="en-US" dirty="0"/>
              <a:t>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georganiseerd</a:t>
            </a:r>
            <a:endParaRPr lang="en-US" dirty="0"/>
          </a:p>
          <a:p>
            <a:pPr marL="800100" lvl="1" indent="-342900" fontAlgn="t"/>
            <a:endParaRPr lang="en-US" dirty="0"/>
          </a:p>
          <a:p>
            <a:pPr marL="800100" lvl="1" indent="-342900" fontAlgn="t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44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0C7436-9603-A304-4DD2-804E82C81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Ben je zelf betrokken geweest bij de organisatie van de bloeiweek?</a:t>
            </a:r>
          </a:p>
        </p:txBody>
      </p:sp>
      <p:pic>
        <p:nvPicPr>
          <p:cNvPr id="4" name="Tijdelijke aanduiding voor inhoud 3" descr="Diagram met antwoorden op het Formulier. Titel van de vraag: 4. Ben je zelf betrokken geweest bij de organisatie  van de bloeiweek als spreker, workshopleider of vrijwilliger?. Aantal antwoorden: 41 antwoorden.">
            <a:extLst>
              <a:ext uri="{FF2B5EF4-FFF2-40B4-BE49-F238E27FC236}">
                <a16:creationId xmlns:a16="http://schemas.microsoft.com/office/drawing/2014/main" id="{037210E8-FA85-F9DE-B5E9-DF52DFB6B7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10820400" cy="490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79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685A8-F823-7081-54A9-098ED2403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duidelijk vond je de informatie over de activiteiten?</a:t>
            </a:r>
          </a:p>
        </p:txBody>
      </p:sp>
      <p:pic>
        <p:nvPicPr>
          <p:cNvPr id="4" name="Tijdelijke aanduiding voor inhoud 3" descr="Diagram met antwoorden op het Formulier. Titel van de vraag: 5. Hoe duidelijk vond je de informatie over de activiteiten (waar, wanneer en voor wie)?. Aantal antwoorden: 41 antwoorden.">
            <a:extLst>
              <a:ext uri="{FF2B5EF4-FFF2-40B4-BE49-F238E27FC236}">
                <a16:creationId xmlns:a16="http://schemas.microsoft.com/office/drawing/2014/main" id="{A164A372-A8C5-13F3-9CCF-A475EDEEE5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5254" y="1825625"/>
            <a:ext cx="1034149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285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DC300-5A19-2BCC-51BF-5124C9959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Heeft de Bloeiweek bijgedragen aan meer ontmoeting en verbinding in het dorp?</a:t>
            </a:r>
          </a:p>
        </p:txBody>
      </p:sp>
      <p:pic>
        <p:nvPicPr>
          <p:cNvPr id="4" name="Tijdelijke aanduiding voor inhoud 3" descr="Diagram met antwoorden op het Formulier. Titel van de vraag: 6. Heeft de Bloeiweek bijgedragen aan meer ontmoeting en verbinding in het dorp?. Aantal antwoorden: 41 antwoorden.">
            <a:extLst>
              <a:ext uri="{FF2B5EF4-FFF2-40B4-BE49-F238E27FC236}">
                <a16:creationId xmlns:a16="http://schemas.microsoft.com/office/drawing/2014/main" id="{9CA4F394-7488-E4A6-F300-1398D8A7A3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5254" y="1825625"/>
            <a:ext cx="1034149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76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A2F283-8C77-B593-BFB0-8CCCDA118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groot is de kans dat je de volgende keer deelneemt aan de Bloeiweek?</a:t>
            </a:r>
          </a:p>
        </p:txBody>
      </p:sp>
      <p:pic>
        <p:nvPicPr>
          <p:cNvPr id="4" name="Tijdelijke aanduiding voor inhoud 3" descr="Diagram met antwoorden op het Formulier. Titel van de vraag: 7. Hoe groot is de kans dat je volgende keer deelneemt aan de Bloeiweek?. Aantal antwoorden: 41 antwoorden.">
            <a:extLst>
              <a:ext uri="{FF2B5EF4-FFF2-40B4-BE49-F238E27FC236}">
                <a16:creationId xmlns:a16="http://schemas.microsoft.com/office/drawing/2014/main" id="{A20FF487-C384-3550-1E11-900EA700A9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5254" y="1825625"/>
            <a:ext cx="1034149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866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87A4E7-AED9-6FF5-5604-0D23B2A63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Wat </a:t>
            </a:r>
            <a:r>
              <a:rPr lang="en-US" dirty="0" err="1"/>
              <a:t>vond</a:t>
            </a:r>
            <a:r>
              <a:rPr lang="en-US" dirty="0"/>
              <a:t> je </a:t>
            </a:r>
            <a:r>
              <a:rPr lang="en-US" dirty="0" err="1"/>
              <a:t>goed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de </a:t>
            </a:r>
            <a:r>
              <a:rPr lang="en-US" dirty="0" err="1"/>
              <a:t>Bloeiweek</a:t>
            </a:r>
            <a:r>
              <a:rPr lang="en-US" dirty="0"/>
              <a:t>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97363B-3977-1E67-F78C-D4B8AC88E461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fontAlgn="t">
              <a:buNone/>
            </a:pPr>
            <a:r>
              <a:rPr lang="en-US" dirty="0"/>
              <a:t>✅ </a:t>
            </a:r>
            <a:r>
              <a:rPr lang="en-US" b="1" dirty="0" err="1"/>
              <a:t>Verbinding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ontmoeting</a:t>
            </a:r>
            <a:endParaRPr lang="en-US" dirty="0"/>
          </a:p>
          <a:p>
            <a:pPr marL="800100" lvl="1" indent="-342900" fontAlgn="t"/>
            <a:r>
              <a:rPr lang="en-US" dirty="0"/>
              <a:t>Mensen </a:t>
            </a:r>
            <a:r>
              <a:rPr lang="en-US" dirty="0" err="1"/>
              <a:t>buiten</a:t>
            </a:r>
            <a:r>
              <a:rPr lang="en-US" dirty="0"/>
              <a:t> de eigen </a:t>
            </a:r>
            <a:r>
              <a:rPr lang="en-US" dirty="0" err="1"/>
              <a:t>kring</a:t>
            </a:r>
            <a:r>
              <a:rPr lang="en-US" dirty="0"/>
              <a:t> </a:t>
            </a:r>
            <a:r>
              <a:rPr lang="en-US" dirty="0" err="1"/>
              <a:t>leren</a:t>
            </a:r>
            <a:r>
              <a:rPr lang="en-US" dirty="0"/>
              <a:t> </a:t>
            </a:r>
            <a:r>
              <a:rPr lang="en-US" dirty="0" err="1"/>
              <a:t>kennen</a:t>
            </a:r>
            <a:endParaRPr lang="en-US" dirty="0"/>
          </a:p>
          <a:p>
            <a:pPr marL="800100" lvl="1" indent="-342900" fontAlgn="t"/>
            <a:r>
              <a:rPr lang="en-US" dirty="0"/>
              <a:t>Meer </a:t>
            </a:r>
            <a:r>
              <a:rPr lang="en-US" dirty="0" err="1"/>
              <a:t>betrokkenheid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verbinding</a:t>
            </a:r>
            <a:r>
              <a:rPr lang="en-US" dirty="0"/>
              <a:t> in het </a:t>
            </a:r>
            <a:r>
              <a:rPr lang="en-US" dirty="0" err="1"/>
              <a:t>dorp</a:t>
            </a:r>
            <a:endParaRPr lang="en-US" dirty="0"/>
          </a:p>
          <a:p>
            <a:pPr marL="800100" lvl="1" indent="-342900" fontAlgn="t"/>
            <a:r>
              <a:rPr lang="en-US" dirty="0" err="1"/>
              <a:t>Versterking</a:t>
            </a:r>
            <a:r>
              <a:rPr lang="en-US" dirty="0"/>
              <a:t> van de </a:t>
            </a:r>
            <a:r>
              <a:rPr lang="en-US" dirty="0" err="1"/>
              <a:t>mienskip</a:t>
            </a:r>
            <a:endParaRPr lang="en-US" dirty="0"/>
          </a:p>
          <a:p>
            <a:pPr fontAlgn="t">
              <a:buNone/>
            </a:pPr>
            <a:r>
              <a:rPr lang="en-US" dirty="0"/>
              <a:t>✅ </a:t>
            </a:r>
            <a:r>
              <a:rPr lang="en-US" b="1" dirty="0" err="1"/>
              <a:t>Gevarieerd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laagdrempelig</a:t>
            </a:r>
            <a:r>
              <a:rPr lang="en-US" b="1" dirty="0"/>
              <a:t> </a:t>
            </a:r>
            <a:r>
              <a:rPr lang="en-US" b="1" dirty="0" err="1"/>
              <a:t>programma</a:t>
            </a:r>
            <a:endParaRPr lang="en-US" dirty="0"/>
          </a:p>
          <a:p>
            <a:pPr marL="800100" lvl="1" indent="-342900" fontAlgn="t"/>
            <a:r>
              <a:rPr lang="en-US" dirty="0"/>
              <a:t>Voor jong </a:t>
            </a:r>
            <a:r>
              <a:rPr lang="en-US" dirty="0" err="1"/>
              <a:t>en</a:t>
            </a:r>
            <a:r>
              <a:rPr lang="en-US" dirty="0"/>
              <a:t> oud was er </a:t>
            </a:r>
            <a:r>
              <a:rPr lang="en-US" dirty="0" err="1"/>
              <a:t>iets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doen</a:t>
            </a:r>
            <a:endParaRPr lang="en-US" dirty="0"/>
          </a:p>
          <a:p>
            <a:pPr marL="800100" lvl="1" indent="-342900" fontAlgn="t"/>
            <a:r>
              <a:rPr lang="en-US" dirty="0"/>
              <a:t>Goede mix van sport, </a:t>
            </a:r>
            <a:r>
              <a:rPr lang="en-US" dirty="0" err="1"/>
              <a:t>lezingen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ontspanning</a:t>
            </a:r>
            <a:endParaRPr lang="en-US" dirty="0"/>
          </a:p>
          <a:p>
            <a:pPr marL="800100" lvl="1" indent="-342900" fontAlgn="t"/>
            <a:r>
              <a:rPr lang="en-US" dirty="0"/>
              <a:t>Activiteiten door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dorpsgenoten</a:t>
            </a:r>
            <a:endParaRPr lang="en-US" dirty="0"/>
          </a:p>
          <a:p>
            <a:pPr fontAlgn="t">
              <a:buNone/>
            </a:pPr>
            <a:r>
              <a:rPr lang="en-US" dirty="0"/>
              <a:t>✅ </a:t>
            </a:r>
            <a:r>
              <a:rPr lang="en-US" b="1" dirty="0" err="1"/>
              <a:t>Positieve</a:t>
            </a:r>
            <a:r>
              <a:rPr lang="en-US" b="1" dirty="0"/>
              <a:t> </a:t>
            </a:r>
            <a:r>
              <a:rPr lang="en-US" b="1" dirty="0" err="1"/>
              <a:t>waardering</a:t>
            </a:r>
            <a:r>
              <a:rPr lang="en-US" b="1" dirty="0"/>
              <a:t> </a:t>
            </a:r>
            <a:r>
              <a:rPr lang="en-US" b="1" dirty="0" err="1"/>
              <a:t>voor</a:t>
            </a:r>
            <a:r>
              <a:rPr lang="en-US" b="1" dirty="0"/>
              <a:t> de </a:t>
            </a:r>
            <a:r>
              <a:rPr lang="en-US" b="1" dirty="0" err="1"/>
              <a:t>organisatie</a:t>
            </a:r>
            <a:endParaRPr lang="en-US" dirty="0"/>
          </a:p>
          <a:p>
            <a:pPr marL="800100" lvl="1" indent="-342900" fontAlgn="t"/>
            <a:r>
              <a:rPr lang="en-US" dirty="0"/>
              <a:t>Veel </a:t>
            </a:r>
            <a:r>
              <a:rPr lang="en-US" dirty="0" err="1"/>
              <a:t>complimenten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</a:t>
            </a:r>
            <a:r>
              <a:rPr lang="en-US" dirty="0" err="1"/>
              <a:t>inzet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het </a:t>
            </a:r>
            <a:r>
              <a:rPr lang="en-US" dirty="0" err="1"/>
              <a:t>enthousiasme</a:t>
            </a:r>
            <a:endParaRPr lang="en-US" dirty="0"/>
          </a:p>
          <a:p>
            <a:pPr marL="800100" lvl="1" indent="-342900" fontAlgn="t"/>
            <a:r>
              <a:rPr lang="en-US" dirty="0" err="1"/>
              <a:t>Goed</a:t>
            </a:r>
            <a:r>
              <a:rPr lang="en-US" dirty="0"/>
              <a:t> </a:t>
            </a:r>
            <a:r>
              <a:rPr lang="en-US" dirty="0" err="1"/>
              <a:t>initiatief</a:t>
            </a:r>
            <a:r>
              <a:rPr lang="en-US" dirty="0"/>
              <a:t> met </a:t>
            </a:r>
            <a:r>
              <a:rPr lang="en-US" dirty="0" err="1"/>
              <a:t>veel</a:t>
            </a:r>
            <a:r>
              <a:rPr lang="en-US" dirty="0"/>
              <a:t> </a:t>
            </a:r>
            <a:r>
              <a:rPr lang="en-US" dirty="0" err="1"/>
              <a:t>draagvlak</a:t>
            </a:r>
            <a:endParaRPr lang="en-US" dirty="0"/>
          </a:p>
          <a:p>
            <a:pPr marL="800100" lvl="1" indent="-342900" fontAlgn="t"/>
            <a:r>
              <a:rPr lang="en-US" dirty="0" err="1"/>
              <a:t>Sommigen</a:t>
            </a:r>
            <a:r>
              <a:rPr lang="en-US" dirty="0"/>
              <a:t> </a:t>
            </a:r>
            <a:r>
              <a:rPr lang="en-US" dirty="0" err="1"/>
              <a:t>vonden</a:t>
            </a:r>
            <a:r>
              <a:rPr lang="en-US" dirty="0"/>
              <a:t> de </a:t>
            </a:r>
            <a:r>
              <a:rPr lang="en-US" dirty="0" err="1"/>
              <a:t>Bloeiweek</a:t>
            </a:r>
            <a:r>
              <a:rPr lang="en-US" dirty="0"/>
              <a:t> </a:t>
            </a:r>
            <a:r>
              <a:rPr lang="en-US" dirty="0" err="1"/>
              <a:t>zelfs</a:t>
            </a:r>
            <a:r>
              <a:rPr lang="en-US" dirty="0"/>
              <a:t> </a:t>
            </a:r>
            <a:r>
              <a:rPr lang="en-US" dirty="0" err="1"/>
              <a:t>aantrekkelijker</a:t>
            </a:r>
            <a:r>
              <a:rPr lang="en-US" dirty="0"/>
              <a:t> dan de </a:t>
            </a:r>
            <a:r>
              <a:rPr lang="en-US" dirty="0" err="1"/>
              <a:t>feestweek</a:t>
            </a:r>
            <a:endParaRPr lang="en-US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11558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3B991C-4516-1D72-6EAF-60CEEF045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Tips voor de volgende keer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F0612A-25C6-036F-0FFF-5823E361E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1929"/>
            <a:ext cx="10515600" cy="349618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fontAlgn="t">
              <a:buNone/>
            </a:pPr>
            <a:endParaRPr lang="en-US" dirty="0"/>
          </a:p>
          <a:p>
            <a:pPr fontAlgn="t">
              <a:buNone/>
            </a:pPr>
            <a:r>
              <a:rPr lang="en-US" dirty="0"/>
              <a:t>💡 </a:t>
            </a:r>
            <a:r>
              <a:rPr lang="en-US" dirty="0" err="1"/>
              <a:t>Eerder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duidelijker</a:t>
            </a:r>
            <a:r>
              <a:rPr lang="en-US" dirty="0"/>
              <a:t> </a:t>
            </a:r>
            <a:r>
              <a:rPr lang="en-US" dirty="0" err="1"/>
              <a:t>communiceren</a:t>
            </a:r>
            <a:endParaRPr lang="en-US" dirty="0"/>
          </a:p>
          <a:p>
            <a:pPr fontAlgn="t">
              <a:buNone/>
            </a:pPr>
            <a:r>
              <a:rPr lang="en-US" dirty="0"/>
              <a:t>💡 Meer </a:t>
            </a:r>
            <a:r>
              <a:rPr lang="en-US" dirty="0" err="1"/>
              <a:t>promotie</a:t>
            </a:r>
            <a:r>
              <a:rPr lang="en-US" dirty="0"/>
              <a:t> via </a:t>
            </a:r>
            <a:r>
              <a:rPr lang="en-US" dirty="0" err="1"/>
              <a:t>sociale</a:t>
            </a:r>
            <a:r>
              <a:rPr lang="en-US" dirty="0"/>
              <a:t> media, website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foto's</a:t>
            </a:r>
            <a:endParaRPr lang="en-US" dirty="0"/>
          </a:p>
          <a:p>
            <a:pPr fontAlgn="t">
              <a:buNone/>
            </a:pPr>
            <a:r>
              <a:rPr lang="en-US" dirty="0"/>
              <a:t>💡 Meer activiteiten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jongeren</a:t>
            </a:r>
            <a:r>
              <a:rPr lang="en-US" dirty="0"/>
              <a:t> (13-18 </a:t>
            </a:r>
            <a:r>
              <a:rPr lang="en-US" dirty="0" err="1"/>
              <a:t>jaar</a:t>
            </a:r>
            <a:r>
              <a:rPr lang="en-US" dirty="0"/>
              <a:t>)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werkenden</a:t>
            </a:r>
            <a:endParaRPr lang="en-US" dirty="0"/>
          </a:p>
          <a:p>
            <a:pPr fontAlgn="t">
              <a:buNone/>
            </a:pPr>
            <a:r>
              <a:rPr lang="en-US" dirty="0"/>
              <a:t>💡 Meer </a:t>
            </a:r>
            <a:r>
              <a:rPr lang="en-US" dirty="0" err="1"/>
              <a:t>avond</a:t>
            </a:r>
            <a:r>
              <a:rPr lang="en-US" dirty="0"/>
              <a:t>-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weekendactiviteiten</a:t>
            </a:r>
            <a:endParaRPr lang="en-US" dirty="0"/>
          </a:p>
          <a:p>
            <a:pPr fontAlgn="t">
              <a:buNone/>
            </a:pPr>
            <a:r>
              <a:rPr lang="en-US" dirty="0"/>
              <a:t>💡 Minder overlap in het </a:t>
            </a:r>
            <a:r>
              <a:rPr lang="en-US" dirty="0" err="1"/>
              <a:t>programma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wijzigingen</a:t>
            </a:r>
            <a:r>
              <a:rPr lang="en-US" dirty="0"/>
              <a:t> </a:t>
            </a:r>
            <a:r>
              <a:rPr lang="en-US" dirty="0" err="1"/>
              <a:t>beter</a:t>
            </a:r>
            <a:r>
              <a:rPr lang="en-US" dirty="0"/>
              <a:t>      </a:t>
            </a:r>
          </a:p>
          <a:p>
            <a:pPr fontAlgn="t">
              <a:buNone/>
            </a:pPr>
            <a:r>
              <a:rPr lang="en-US" dirty="0"/>
              <a:t>        </a:t>
            </a:r>
            <a:r>
              <a:rPr lang="en-US" dirty="0" err="1"/>
              <a:t>communiceren</a:t>
            </a:r>
            <a:endParaRPr lang="en-US" dirty="0"/>
          </a:p>
          <a:p>
            <a:pPr fontAlgn="t">
              <a:buNone/>
            </a:pPr>
            <a:endParaRPr lang="en-US" dirty="0"/>
          </a:p>
          <a:p>
            <a:pPr fontAlgn="t">
              <a:buNone/>
            </a:pPr>
            <a:endParaRPr lang="en-US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72943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E173C7-A5DC-DC7F-2DEF-C3B9D39CB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Ideeën voor de volgende keer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CB8E004-3980-7631-194B-C0FED718C6D6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fontAlgn="t">
              <a:buNone/>
            </a:pPr>
            <a:r>
              <a:rPr lang="en-US" dirty="0"/>
              <a:t>🌱 </a:t>
            </a:r>
            <a:r>
              <a:rPr lang="en-US" dirty="0" err="1"/>
              <a:t>Dorpsmoestuin</a:t>
            </a:r>
            <a:r>
              <a:rPr lang="en-US" dirty="0"/>
              <a:t> / </a:t>
            </a:r>
            <a:r>
              <a:rPr lang="en-US" dirty="0" err="1"/>
              <a:t>permacultuur</a:t>
            </a:r>
            <a:endParaRPr lang="en-US" dirty="0"/>
          </a:p>
          <a:p>
            <a:pPr fontAlgn="t">
              <a:buNone/>
            </a:pPr>
            <a:r>
              <a:rPr lang="en-US" dirty="0"/>
              <a:t>🎨 </a:t>
            </a:r>
            <a:r>
              <a:rPr lang="en-US" dirty="0" err="1"/>
              <a:t>Creatieve</a:t>
            </a:r>
            <a:r>
              <a:rPr lang="en-US" dirty="0"/>
              <a:t> workshops</a:t>
            </a:r>
          </a:p>
          <a:p>
            <a:pPr fontAlgn="t">
              <a:buNone/>
            </a:pPr>
            <a:r>
              <a:rPr lang="en-US" dirty="0"/>
              <a:t>🏃 </a:t>
            </a:r>
            <a:r>
              <a:rPr lang="en-US" dirty="0" err="1"/>
              <a:t>Nieuwe</a:t>
            </a:r>
            <a:r>
              <a:rPr lang="en-US" dirty="0"/>
              <a:t> </a:t>
            </a:r>
            <a:r>
              <a:rPr lang="en-US" dirty="0" err="1"/>
              <a:t>buiten</a:t>
            </a:r>
            <a:r>
              <a:rPr lang="en-US" dirty="0"/>
              <a:t>-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sportactiviteiten</a:t>
            </a:r>
            <a:endParaRPr lang="en-US" dirty="0"/>
          </a:p>
          <a:p>
            <a:pPr fontAlgn="t">
              <a:buNone/>
            </a:pPr>
            <a:r>
              <a:rPr lang="en-US" dirty="0"/>
              <a:t>🎤 Meer </a:t>
            </a:r>
            <a:r>
              <a:rPr lang="en-US" dirty="0" err="1"/>
              <a:t>lezingen</a:t>
            </a:r>
            <a:r>
              <a:rPr lang="en-US" dirty="0"/>
              <a:t> van </a:t>
            </a:r>
            <a:r>
              <a:rPr lang="en-US" dirty="0" err="1"/>
              <a:t>inwoners</a:t>
            </a:r>
            <a:r>
              <a:rPr lang="en-US" dirty="0"/>
              <a:t> over hobby's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beroepen</a:t>
            </a:r>
            <a:endParaRPr lang="en-US" dirty="0"/>
          </a:p>
          <a:p>
            <a:pPr fontAlgn="t">
              <a:buNone/>
            </a:pPr>
            <a:r>
              <a:rPr lang="en-US" dirty="0"/>
              <a:t>📸 Centrale </a:t>
            </a:r>
            <a:r>
              <a:rPr lang="en-US" dirty="0" err="1"/>
              <a:t>plek</a:t>
            </a:r>
            <a:r>
              <a:rPr lang="en-US" dirty="0"/>
              <a:t> om </a:t>
            </a:r>
            <a:r>
              <a:rPr lang="en-US" dirty="0" err="1"/>
              <a:t>foto's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ervaringen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delen</a:t>
            </a:r>
            <a:endParaRPr lang="en-US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en-US" i="1" dirty="0"/>
              <a:t>De </a:t>
            </a:r>
            <a:r>
              <a:rPr lang="en-US" i="1" dirty="0" err="1"/>
              <a:t>Bloeiweek</a:t>
            </a:r>
            <a:r>
              <a:rPr lang="en-US" i="1" dirty="0"/>
              <a:t> </a:t>
            </a:r>
            <a:r>
              <a:rPr lang="en-US" i="1" dirty="0" err="1"/>
              <a:t>wordt</a:t>
            </a:r>
            <a:r>
              <a:rPr lang="en-US" i="1" dirty="0"/>
              <a:t> </a:t>
            </a:r>
            <a:r>
              <a:rPr lang="en-US" i="1" dirty="0" err="1"/>
              <a:t>vooral</a:t>
            </a:r>
            <a:r>
              <a:rPr lang="en-US" i="1" dirty="0"/>
              <a:t> </a:t>
            </a:r>
            <a:r>
              <a:rPr lang="en-US" i="1" dirty="0" err="1"/>
              <a:t>gewaardeerd</a:t>
            </a:r>
            <a:r>
              <a:rPr lang="en-US" i="1" dirty="0"/>
              <a:t> </a:t>
            </a:r>
            <a:r>
              <a:rPr lang="en-US" i="1" dirty="0" err="1"/>
              <a:t>vanwege</a:t>
            </a:r>
            <a:r>
              <a:rPr lang="en-US" i="1" dirty="0"/>
              <a:t> de </a:t>
            </a:r>
            <a:r>
              <a:rPr lang="en-US" i="1" dirty="0" err="1"/>
              <a:t>ontmoeting</a:t>
            </a:r>
            <a:r>
              <a:rPr lang="en-US" i="1" dirty="0"/>
              <a:t>, </a:t>
            </a:r>
            <a:r>
              <a:rPr lang="en-US" i="1" dirty="0" err="1"/>
              <a:t>verbinding</a:t>
            </a:r>
            <a:r>
              <a:rPr lang="en-US" i="1" dirty="0"/>
              <a:t>, </a:t>
            </a:r>
            <a:r>
              <a:rPr lang="en-US" i="1" dirty="0" err="1"/>
              <a:t>variatie</a:t>
            </a:r>
            <a:r>
              <a:rPr lang="en-US" i="1" dirty="0"/>
              <a:t> </a:t>
            </a:r>
            <a:r>
              <a:rPr lang="en-US" i="1" dirty="0" err="1"/>
              <a:t>aan</a:t>
            </a:r>
            <a:r>
              <a:rPr lang="en-US" i="1" dirty="0"/>
              <a:t> activiteiten </a:t>
            </a:r>
            <a:r>
              <a:rPr lang="en-US" i="1" dirty="0" err="1"/>
              <a:t>en</a:t>
            </a:r>
            <a:r>
              <a:rPr lang="en-US" i="1" dirty="0"/>
              <a:t> de </a:t>
            </a:r>
            <a:r>
              <a:rPr lang="en-US" i="1" dirty="0" err="1"/>
              <a:t>inzet</a:t>
            </a:r>
            <a:r>
              <a:rPr lang="en-US" i="1" dirty="0"/>
              <a:t> van </a:t>
            </a:r>
            <a:r>
              <a:rPr lang="en-US" i="1" dirty="0" err="1"/>
              <a:t>dorpsgenoten</a:t>
            </a:r>
            <a:r>
              <a:rPr lang="en-US" i="1" dirty="0"/>
              <a:t>. De </a:t>
            </a:r>
            <a:r>
              <a:rPr lang="en-US" i="1" dirty="0" err="1"/>
              <a:t>grootste</a:t>
            </a:r>
            <a:r>
              <a:rPr lang="en-US" i="1" dirty="0"/>
              <a:t> </a:t>
            </a:r>
            <a:r>
              <a:rPr lang="en-US" i="1" dirty="0" err="1"/>
              <a:t>kansen</a:t>
            </a:r>
            <a:r>
              <a:rPr lang="en-US" i="1" dirty="0"/>
              <a:t> </a:t>
            </a:r>
            <a:r>
              <a:rPr lang="en-US" i="1" dirty="0" err="1"/>
              <a:t>liggen</a:t>
            </a:r>
            <a:r>
              <a:rPr lang="en-US" i="1" dirty="0"/>
              <a:t> in </a:t>
            </a:r>
            <a:r>
              <a:rPr lang="en-US" i="1" dirty="0" err="1"/>
              <a:t>communicatie</a:t>
            </a:r>
            <a:r>
              <a:rPr lang="en-US" i="1" dirty="0"/>
              <a:t>, </a:t>
            </a:r>
            <a:r>
              <a:rPr lang="en-US" i="1" dirty="0" err="1"/>
              <a:t>bereik</a:t>
            </a:r>
            <a:r>
              <a:rPr lang="en-US" i="1" dirty="0"/>
              <a:t> </a:t>
            </a:r>
            <a:r>
              <a:rPr lang="en-US" i="1" dirty="0" err="1"/>
              <a:t>en</a:t>
            </a:r>
            <a:r>
              <a:rPr lang="en-US" i="1" dirty="0"/>
              <a:t> </a:t>
            </a:r>
            <a:r>
              <a:rPr lang="en-US" i="1" dirty="0" err="1"/>
              <a:t>programmering</a:t>
            </a:r>
            <a:r>
              <a:rPr lang="en-US" i="1" dirty="0"/>
              <a:t> </a:t>
            </a:r>
            <a:r>
              <a:rPr lang="en-US" i="1" dirty="0" err="1"/>
              <a:t>voor</a:t>
            </a:r>
            <a:r>
              <a:rPr lang="en-US" i="1" dirty="0"/>
              <a:t> </a:t>
            </a:r>
            <a:r>
              <a:rPr lang="en-US" i="1" dirty="0" err="1"/>
              <a:t>jongeren</a:t>
            </a:r>
            <a:r>
              <a:rPr lang="en-US" i="1" dirty="0"/>
              <a:t> </a:t>
            </a:r>
            <a:r>
              <a:rPr lang="en-US" i="1" dirty="0" err="1"/>
              <a:t>en</a:t>
            </a:r>
            <a:r>
              <a:rPr lang="en-US" i="1" dirty="0"/>
              <a:t> </a:t>
            </a:r>
            <a:r>
              <a:rPr lang="en-US" i="1" dirty="0" err="1"/>
              <a:t>werkenden</a:t>
            </a:r>
            <a:r>
              <a:rPr lang="en-US" i="1" dirty="0"/>
              <a:t>. </a:t>
            </a:r>
            <a:r>
              <a:rPr lang="en-US" dirty="0"/>
              <a:t>🌱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7123605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495</Words>
  <Application>Microsoft Office PowerPoint</Application>
  <PresentationFormat>Breedbeeld</PresentationFormat>
  <Paragraphs>71</Paragraphs>
  <Slides>12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Kantoorthema</vt:lpstr>
      <vt:lpstr>Uitslag enquête</vt:lpstr>
      <vt:lpstr>Enquête in cijfers</vt:lpstr>
      <vt:lpstr>Welk cijfer geef je de bloeiweek als geheel?</vt:lpstr>
      <vt:lpstr>Welke activiteiten heb je bezocht?</vt:lpstr>
      <vt:lpstr>Wat vonden de deelnemers het leukst?</vt:lpstr>
      <vt:lpstr>Ben je zelf betrokken geweest bij de organisatie van de bloeiweek?</vt:lpstr>
      <vt:lpstr>Hoe duidelijk vond je de informatie over de activiteiten?</vt:lpstr>
      <vt:lpstr>Heeft de Bloeiweek bijgedragen aan meer ontmoeting en verbinding in het dorp?</vt:lpstr>
      <vt:lpstr>Hoe groot is de kans dat je de volgende keer deelneemt aan de Bloeiweek?</vt:lpstr>
      <vt:lpstr>Wat vond je goed aan de Bloeiweek?</vt:lpstr>
      <vt:lpstr>Tips voor de volgende keer</vt:lpstr>
      <vt:lpstr>Ideeën voor de volgende keer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Els Stuiver</dc:creator>
  <cp:lastModifiedBy>Els Stuiver</cp:lastModifiedBy>
  <cp:revision>1</cp:revision>
  <dcterms:created xsi:type="dcterms:W3CDTF">2026-10-16T08:59:05Z</dcterms:created>
  <dcterms:modified xsi:type="dcterms:W3CDTF">2026-10-17T12:10:26Z</dcterms:modified>
</cp:coreProperties>
</file>